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62" r:id="rId4"/>
    <p:sldId id="263" r:id="rId5"/>
    <p:sldId id="264" r:id="rId6"/>
    <p:sldId id="265" r:id="rId7"/>
    <p:sldId id="266" r:id="rId8"/>
    <p:sldId id="267" r:id="rId9"/>
    <p:sldId id="268" r:id="rId10"/>
    <p:sldId id="270" r:id="rId11"/>
    <p:sldId id="271" r:id="rId1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D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63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2459441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361038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437148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2261352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515319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301692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249198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628831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500814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1208976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58B1D4-F647-4FA0-9030-FAD1AC42F8B7}" type="datetimeFigureOut">
              <a:rPr kumimoji="1" lang="ja-JP" altLang="en-US" smtClean="0"/>
              <a:t>2024/10/3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3821278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8B1D4-F647-4FA0-9030-FAD1AC42F8B7}" type="datetimeFigureOut">
              <a:rPr kumimoji="1" lang="ja-JP" altLang="en-US" smtClean="0"/>
              <a:t>2024/10/3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B29D0F-771D-4C28-ADC7-191E1ED85427}" type="slidenum">
              <a:rPr kumimoji="1" lang="ja-JP" altLang="en-US" smtClean="0"/>
              <a:t>‹#›</a:t>
            </a:fld>
            <a:endParaRPr kumimoji="1" lang="ja-JP" altLang="en-US"/>
          </a:p>
        </p:txBody>
      </p:sp>
    </p:spTree>
    <p:extLst>
      <p:ext uri="{BB962C8B-B14F-4D97-AF65-F5344CB8AC3E}">
        <p14:creationId xmlns:p14="http://schemas.microsoft.com/office/powerpoint/2010/main" val="4008992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360751" y="17585"/>
            <a:ext cx="923925"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様式８</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2337321191"/>
              </p:ext>
            </p:extLst>
          </p:nvPr>
        </p:nvGraphicFramePr>
        <p:xfrm>
          <a:off x="17584" y="324705"/>
          <a:ext cx="9107247"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6000">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業務実施方針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・本委託の趣旨、委託対象施設の特徴を踏まえた管理運営の基本方針、本業務への取組み姿勢について具体的に提案してください。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・商号又は名称の左の「〇／〇」には「様式８のページ番号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様式８の総ページ数」をご記載ください。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1876428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238393" y="17585"/>
            <a:ext cx="1046284"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様式１７</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2611881607"/>
              </p:ext>
            </p:extLst>
          </p:nvPr>
        </p:nvGraphicFramePr>
        <p:xfrm>
          <a:off x="17584" y="324705"/>
          <a:ext cx="9106545"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5298">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en-US" altLang="ja-JP" sz="1050" b="1" dirty="0">
                          <a:solidFill>
                            <a:schemeClr val="tx1"/>
                          </a:solidFill>
                          <a:latin typeface="ＭＳ 明朝" panose="02020609040205080304" pitchFamily="17" charset="-128"/>
                          <a:ea typeface="ＭＳ 明朝" panose="02020609040205080304" pitchFamily="17" charset="-128"/>
                        </a:rPr>
                        <a:t>10</a:t>
                      </a:r>
                      <a:endParaRPr kumimoji="1" lang="ja-JP" altLang="en-US" sz="1050" b="1"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ja-JP" altLang="en-US" sz="1000" b="1" dirty="0">
                          <a:solidFill>
                            <a:schemeClr val="tx1"/>
                          </a:solidFill>
                          <a:latin typeface="ＭＳ 明朝" panose="02020609040205080304" pitchFamily="17" charset="-128"/>
                          <a:ea typeface="ＭＳ 明朝" panose="02020609040205080304" pitchFamily="17" charset="-128"/>
                        </a:rPr>
                        <a:t>独自提案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・参加者の創意工夫による追加提案について具体的に提案してください。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・商号又は名称の左の「〇／〇」には「様式１７のページ番号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様式１７の総ページ数」をご記載ください。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2418541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238393" y="17585"/>
            <a:ext cx="1046284"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様式１８</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1949072176"/>
              </p:ext>
            </p:extLst>
          </p:nvPr>
        </p:nvGraphicFramePr>
        <p:xfrm>
          <a:off x="17584" y="324705"/>
          <a:ext cx="9106545"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5298">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en-US" altLang="ja-JP" sz="1050" b="1" dirty="0">
                          <a:solidFill>
                            <a:schemeClr val="tx1"/>
                          </a:solidFill>
                          <a:latin typeface="ＭＳ 明朝" panose="02020609040205080304" pitchFamily="17" charset="-128"/>
                          <a:ea typeface="ＭＳ 明朝" panose="02020609040205080304" pitchFamily="17" charset="-128"/>
                        </a:rPr>
                        <a:t>11</a:t>
                      </a:r>
                      <a:endParaRPr kumimoji="1" lang="ja-JP" altLang="en-US" sz="1050" b="1"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ja-JP" altLang="en-US" sz="1000" b="1" dirty="0">
                          <a:solidFill>
                            <a:schemeClr val="tx1"/>
                          </a:solidFill>
                          <a:latin typeface="ＭＳ 明朝" panose="02020609040205080304" pitchFamily="17" charset="-128"/>
                          <a:ea typeface="ＭＳ 明朝" panose="02020609040205080304" pitchFamily="17" charset="-128"/>
                        </a:rPr>
                        <a:t>省エネルギー対策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・省エネルギー対策について具体的に提案してください。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・商号又は名称の左の「〇／〇」には「様式１８のページ番号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様式１８の総ページ数」をご記載ください。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3413719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360751" y="17585"/>
            <a:ext cx="923925"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様式９</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2138165306"/>
              </p:ext>
            </p:extLst>
          </p:nvPr>
        </p:nvGraphicFramePr>
        <p:xfrm>
          <a:off x="17584" y="324705"/>
          <a:ext cx="9107247"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6000">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組織体制及び人員配置計画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・通年の業務実施のために必要な組織体制、人員配置計画（平日、休日、夜間、緊急時の各体制及び有資格者の配置）について具</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　体的に提案してください。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・商号又は名称の左の「〇／〇」には「様式９のページ番号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様式９の総ページ数」をご記載ください。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64521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238393" y="17585"/>
            <a:ext cx="1046284"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様式１０</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679823610"/>
              </p:ext>
            </p:extLst>
          </p:nvPr>
        </p:nvGraphicFramePr>
        <p:xfrm>
          <a:off x="17584" y="324705"/>
          <a:ext cx="9107247"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6000">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zh-TW" altLang="en-US" sz="1050" b="1" dirty="0">
                          <a:solidFill>
                            <a:schemeClr val="tx1"/>
                          </a:solidFill>
                          <a:latin typeface="ＭＳ 明朝" panose="02020609040205080304" pitchFamily="17" charset="-128"/>
                          <a:ea typeface="ＭＳ 明朝" panose="02020609040205080304" pitchFamily="17" charset="-128"/>
                        </a:rPr>
                        <a:t>安全衛生管理体制</a:t>
                      </a:r>
                      <a:endParaRPr kumimoji="1" lang="ja-JP" altLang="en-US" sz="1050" b="1"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・安全に委託業務を遂行するための作業基準、安全衛生に関する計画、組織体制について具体的に提案してください。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・商号又は名称の左の「〇／〇」には「様式１０のページ番号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様式１０の総ページ数」をご記載ください。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274154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238393" y="17585"/>
            <a:ext cx="1046284"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様式１１</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4288940424"/>
              </p:ext>
            </p:extLst>
          </p:nvPr>
        </p:nvGraphicFramePr>
        <p:xfrm>
          <a:off x="17584" y="324705"/>
          <a:ext cx="9106545"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5298">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運転操作・監視業務実施計画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・要求水準を達成できる安全運転確保のための運転計画及び運転・処理・機器稼働状況の管理方法について具体的に提案してく</a:t>
                      </a:r>
                      <a:r>
                        <a:rPr kumimoji="1" lang="ja-JP" altLang="en-US" sz="1200" dirty="0" err="1">
                          <a:solidFill>
                            <a:schemeClr val="bg1">
                              <a:lumMod val="65000"/>
                            </a:schemeClr>
                          </a:solidFill>
                          <a:latin typeface="ＭＳ 明朝" panose="02020609040205080304" pitchFamily="17" charset="-128"/>
                          <a:ea typeface="ＭＳ 明朝" panose="02020609040205080304" pitchFamily="17" charset="-128"/>
                        </a:rPr>
                        <a:t>だ</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　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・商号又は名称の左の「〇／〇」には「様式１１のページ番号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様式１１の総ページ数」をご記載ください。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237687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238393" y="17585"/>
            <a:ext cx="1046284"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様式１２</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166693874"/>
              </p:ext>
            </p:extLst>
          </p:nvPr>
        </p:nvGraphicFramePr>
        <p:xfrm>
          <a:off x="17584" y="324705"/>
          <a:ext cx="9106545"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5298">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zh-TW" altLang="en-US" sz="1050" b="1" dirty="0">
                          <a:solidFill>
                            <a:schemeClr val="tx1"/>
                          </a:solidFill>
                          <a:latin typeface="ＭＳ 明朝" panose="02020609040205080304" pitchFamily="17" charset="-128"/>
                          <a:ea typeface="ＭＳ 明朝" panose="02020609040205080304" pitchFamily="17" charset="-128"/>
                        </a:rPr>
                        <a:t>保守点検業務実施計画</a:t>
                      </a:r>
                      <a:endParaRPr kumimoji="1" lang="ja-JP" altLang="en-US" sz="1050" b="1"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・施設、設備の機能維持を実現するための保守点検計画（頻度、内容等）及び各機器の保全状況管理方法について具体的に提案し</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　</a:t>
                      </a:r>
                      <a:r>
                        <a:rPr kumimoji="1" lang="ja-JP" altLang="en-US" sz="1200" dirty="0" err="1">
                          <a:solidFill>
                            <a:schemeClr val="bg1">
                              <a:lumMod val="65000"/>
                            </a:schemeClr>
                          </a:solidFill>
                          <a:latin typeface="ＭＳ 明朝" panose="02020609040205080304" pitchFamily="17" charset="-128"/>
                          <a:ea typeface="ＭＳ 明朝" panose="02020609040205080304" pitchFamily="17" charset="-128"/>
                        </a:rPr>
                        <a:t>て</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・商号又は名称の左の「〇／〇」には「様式１２のページ番号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様式１２の総ページ数」をご記載ください。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1957418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238393" y="17585"/>
            <a:ext cx="1046284"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様式１３</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262590222"/>
              </p:ext>
            </p:extLst>
          </p:nvPr>
        </p:nvGraphicFramePr>
        <p:xfrm>
          <a:off x="17584" y="324705"/>
          <a:ext cx="9106545"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5298">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zh-TW" altLang="en-US" sz="1050" b="1" dirty="0">
                          <a:solidFill>
                            <a:schemeClr val="tx1"/>
                          </a:solidFill>
                          <a:latin typeface="ＭＳ 明朝" panose="02020609040205080304" pitchFamily="17" charset="-128"/>
                          <a:ea typeface="ＭＳ 明朝" panose="02020609040205080304" pitchFamily="17" charset="-128"/>
                        </a:rPr>
                        <a:t>水質管理業務実施計画</a:t>
                      </a:r>
                      <a:endParaRPr kumimoji="1" lang="ja-JP" altLang="en-US" sz="1050" b="1"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・分析項目、頻度、精度管理、記録管理等について具体的に提案してください。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・商号又は名称の左の「〇／〇」には「様式１３のページ番号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様式１３の総ページ数」をご記載ください。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1097275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238393" y="17585"/>
            <a:ext cx="1046284"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様式１４</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3084619935"/>
              </p:ext>
            </p:extLst>
          </p:nvPr>
        </p:nvGraphicFramePr>
        <p:xfrm>
          <a:off x="17584" y="324705"/>
          <a:ext cx="9106545"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5298">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zh-TW" altLang="en-US" sz="1050" b="1" dirty="0">
                          <a:solidFill>
                            <a:schemeClr val="tx1"/>
                          </a:solidFill>
                          <a:latin typeface="ＭＳ 明朝" panose="02020609040205080304" pitchFamily="17" charset="-128"/>
                          <a:ea typeface="ＭＳ 明朝" panose="02020609040205080304" pitchFamily="17" charset="-128"/>
                        </a:rPr>
                        <a:t>修繕業務実施方針</a:t>
                      </a:r>
                      <a:endParaRPr kumimoji="1" lang="ja-JP" altLang="en-US" sz="1050" b="1"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・故障を未然に防止する予防保全、故障に対する修繕体制、修繕履歴の整理・継承方法について具体的に提案してください。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・商号又は名称の左の「〇／〇」には「様式１４のページ番号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様式１４の総ページ数」をご記載ください。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1252535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238393" y="17585"/>
            <a:ext cx="1046284"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様式１５</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1287802808"/>
              </p:ext>
            </p:extLst>
          </p:nvPr>
        </p:nvGraphicFramePr>
        <p:xfrm>
          <a:off x="17584" y="324705"/>
          <a:ext cx="9106545"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5298">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ja-JP" altLang="en-US" sz="1000" b="1" dirty="0">
                          <a:solidFill>
                            <a:schemeClr val="tx1"/>
                          </a:solidFill>
                          <a:latin typeface="ＭＳ 明朝" panose="02020609040205080304" pitchFamily="17" charset="-128"/>
                          <a:ea typeface="ＭＳ 明朝" panose="02020609040205080304" pitchFamily="17" charset="-128"/>
                        </a:rPr>
                        <a:t>物品等の調達及び管理業務実施計画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・物品等の調達及び管理体制について具体的に提案してください。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・商号又は名称の左の「〇／〇」には「様式１５のページ番号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様式１５の総ページ数」をご記載ください。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95226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1F70C-B4DB-49CC-A424-1E3BCC741A64}"/>
              </a:ext>
            </a:extLst>
          </p:cNvPr>
          <p:cNvSpPr>
            <a:spLocks noGrp="1"/>
          </p:cNvSpPr>
          <p:nvPr>
            <p:ph type="title"/>
          </p:nvPr>
        </p:nvSpPr>
        <p:spPr>
          <a:xfrm>
            <a:off x="8238393" y="17585"/>
            <a:ext cx="1046284" cy="315912"/>
          </a:xfrm>
        </p:spPr>
        <p:txBody>
          <a:bodyPr>
            <a:noAutofit/>
          </a:bodyPr>
          <a:lstStyle/>
          <a:p>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様式１６</a:t>
            </a:r>
            <a:r>
              <a:rPr lang="en-US" altLang="ja-JP" sz="1100" dirty="0">
                <a:latin typeface="ＭＳ 明朝" panose="02020609040205080304" pitchFamily="17" charset="-128"/>
                <a:ea typeface="ＭＳ 明朝" panose="02020609040205080304" pitchFamily="17" charset="-128"/>
              </a:rPr>
              <a:t>】</a:t>
            </a:r>
            <a:endParaRPr lang="ja-JP" altLang="en-US" sz="1100" dirty="0">
              <a:latin typeface="ＭＳ 明朝" panose="02020609040205080304" pitchFamily="17" charset="-128"/>
              <a:ea typeface="ＭＳ 明朝" panose="02020609040205080304" pitchFamily="17" charset="-128"/>
            </a:endParaRPr>
          </a:p>
        </p:txBody>
      </p:sp>
      <p:graphicFrame>
        <p:nvGraphicFramePr>
          <p:cNvPr id="4" name="コンテンツ プレースホルダー 3">
            <a:extLst>
              <a:ext uri="{FF2B5EF4-FFF2-40B4-BE49-F238E27FC236}">
                <a16:creationId xmlns:a16="http://schemas.microsoft.com/office/drawing/2014/main" id="{4484A10B-B3BB-418B-B46A-B84090F79D3A}"/>
              </a:ext>
            </a:extLst>
          </p:cNvPr>
          <p:cNvGraphicFramePr>
            <a:graphicFrameLocks noGrp="1"/>
          </p:cNvGraphicFramePr>
          <p:nvPr>
            <p:ph idx="1"/>
            <p:extLst>
              <p:ext uri="{D42A27DB-BD31-4B8C-83A1-F6EECF244321}">
                <p14:modId xmlns:p14="http://schemas.microsoft.com/office/powerpoint/2010/main" val="1183450153"/>
              </p:ext>
            </p:extLst>
          </p:nvPr>
        </p:nvGraphicFramePr>
        <p:xfrm>
          <a:off x="17584" y="324705"/>
          <a:ext cx="9106545" cy="6516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206700181"/>
                    </a:ext>
                  </a:extLst>
                </a:gridCol>
                <a:gridCol w="2224800">
                  <a:extLst>
                    <a:ext uri="{9D8B030D-6E8A-4147-A177-3AD203B41FA5}">
                      <a16:colId xmlns:a16="http://schemas.microsoft.com/office/drawing/2014/main" val="884766145"/>
                    </a:ext>
                  </a:extLst>
                </a:gridCol>
                <a:gridCol w="781200">
                  <a:extLst>
                    <a:ext uri="{9D8B030D-6E8A-4147-A177-3AD203B41FA5}">
                      <a16:colId xmlns:a16="http://schemas.microsoft.com/office/drawing/2014/main" val="3647810567"/>
                    </a:ext>
                  </a:extLst>
                </a:gridCol>
                <a:gridCol w="4355298">
                  <a:extLst>
                    <a:ext uri="{9D8B030D-6E8A-4147-A177-3AD203B41FA5}">
                      <a16:colId xmlns:a16="http://schemas.microsoft.com/office/drawing/2014/main" val="3859559462"/>
                    </a:ext>
                  </a:extLst>
                </a:gridCol>
                <a:gridCol w="894268">
                  <a:extLst>
                    <a:ext uri="{9D8B030D-6E8A-4147-A177-3AD203B41FA5}">
                      <a16:colId xmlns:a16="http://schemas.microsoft.com/office/drawing/2014/main" val="2842403333"/>
                    </a:ext>
                  </a:extLst>
                </a:gridCol>
                <a:gridCol w="490979">
                  <a:extLst>
                    <a:ext uri="{9D8B030D-6E8A-4147-A177-3AD203B41FA5}">
                      <a16:colId xmlns:a16="http://schemas.microsoft.com/office/drawing/2014/main" val="1863757391"/>
                    </a:ext>
                  </a:extLst>
                </a:gridCol>
              </a:tblGrid>
              <a:tr h="274335">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r>
                        <a:rPr kumimoji="1" lang="ja-JP" altLang="en-US" sz="1000" b="1" dirty="0">
                          <a:solidFill>
                            <a:schemeClr val="tx1"/>
                          </a:solidFill>
                          <a:latin typeface="ＭＳ 明朝" panose="02020609040205080304" pitchFamily="17" charset="-128"/>
                          <a:ea typeface="ＭＳ 明朝" panose="02020609040205080304" pitchFamily="17" charset="-128"/>
                        </a:rPr>
                        <a:t>緊急時の対応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FFFF"/>
                    </a:solidFill>
                  </a:tcPr>
                </a:tc>
                <a:tc>
                  <a:txBody>
                    <a:bodyPr/>
                    <a:lstStyle/>
                    <a:p>
                      <a:pPr algn="ctr"/>
                      <a:r>
                        <a:rPr kumimoji="1" lang="ja-JP" altLang="en-US" sz="1050" b="0" dirty="0">
                          <a:solidFill>
                            <a:schemeClr val="tx1"/>
                          </a:solidFill>
                          <a:latin typeface="ＭＳ 明朝" panose="02020609040205080304" pitchFamily="17" charset="-128"/>
                          <a:ea typeface="ＭＳ 明朝" panose="02020609040205080304" pitchFamily="17" charset="-128"/>
                        </a:rPr>
                        <a:t>〇／〇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a:solidFill>
                            <a:schemeClr val="tx1"/>
                          </a:solidFill>
                          <a:latin typeface="ＭＳ 明朝" panose="02020609040205080304" pitchFamily="17" charset="-128"/>
                          <a:ea typeface="ＭＳ 明朝" panose="02020609040205080304" pitchFamily="17" charset="-128"/>
                        </a:rPr>
                        <a:t>商号又は名称</a:t>
                      </a:r>
                      <a:r>
                        <a:rPr kumimoji="1" lang="ja-JP" altLang="en-US" sz="1050" b="0" dirty="0">
                          <a:solidFill>
                            <a:schemeClr val="tx1"/>
                          </a:solidFill>
                          <a:latin typeface="ＭＳ 明朝" panose="02020609040205080304" pitchFamily="17" charset="-128"/>
                          <a:ea typeface="ＭＳ 明朝" panose="02020609040205080304"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1" dirty="0">
                          <a:solidFill>
                            <a:schemeClr val="tx1"/>
                          </a:solidFill>
                          <a:latin typeface="ＭＳ 明朝" panose="02020609040205080304" pitchFamily="17" charset="-128"/>
                          <a:ea typeface="ＭＳ 明朝" panose="02020609040205080304" pitchFamily="17" charset="-128"/>
                        </a:rPr>
                        <a:t>受付番号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05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366957879"/>
                  </a:ext>
                </a:extLst>
              </a:tr>
              <a:tr h="6241665">
                <a:tc gridSpan="6">
                  <a:txBody>
                    <a:bodyPr/>
                    <a:lstStyle/>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・自然災害（大雨、地震等）、受注者の責によらない不慮の事態（停電、悪質流入水、各種設備の故障等）等具体的な異常・緊急</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　時を想定した対応方針、発生時の対策、連絡体制（発注者との連絡を含む。）、人員・機材の準備（会社のバックアップを含</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　む。）について具体的に提案してください。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・商号又は名称の左の「〇／〇」には「様式１６のページ番号</a:t>
                      </a:r>
                      <a:r>
                        <a:rPr kumimoji="1" lang="en-US" altLang="ja-JP" sz="1200" dirty="0">
                          <a:solidFill>
                            <a:schemeClr val="bg1">
                              <a:lumMod val="65000"/>
                            </a:schemeClr>
                          </a:solidFill>
                          <a:latin typeface="ＭＳ 明朝" panose="02020609040205080304" pitchFamily="17" charset="-128"/>
                          <a:ea typeface="ＭＳ 明朝" panose="02020609040205080304" pitchFamily="17" charset="-128"/>
                        </a:rPr>
                        <a:t>/</a:t>
                      </a: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様式１６の総ページ数」をご記載ください。</a:t>
                      </a:r>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endParaRPr kumimoji="1" lang="en-US" altLang="ja-JP" sz="1200" dirty="0">
                        <a:solidFill>
                          <a:schemeClr val="bg1">
                            <a:lumMod val="65000"/>
                          </a:schemeClr>
                        </a:solidFill>
                        <a:latin typeface="ＭＳ 明朝" panose="02020609040205080304" pitchFamily="17" charset="-128"/>
                        <a:ea typeface="ＭＳ 明朝" panose="02020609040205080304" pitchFamily="17" charset="-128"/>
                      </a:endParaRPr>
                    </a:p>
                    <a:p>
                      <a:pPr algn="ctr"/>
                      <a:r>
                        <a:rPr kumimoji="1" lang="ja-JP" altLang="en-US" sz="1200" dirty="0">
                          <a:solidFill>
                            <a:schemeClr val="bg1">
                              <a:lumMod val="65000"/>
                            </a:schemeClr>
                          </a:solidFill>
                          <a:latin typeface="ＭＳ 明朝" panose="02020609040205080304" pitchFamily="17" charset="-128"/>
                          <a:ea typeface="ＭＳ 明朝" panose="02020609040205080304" pitchFamily="17" charset="-128"/>
                        </a:rPr>
                        <a:t>Ａ４判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511631"/>
                  </a:ext>
                </a:extLst>
              </a:tr>
            </a:tbl>
          </a:graphicData>
        </a:graphic>
      </p:graphicFrame>
    </p:spTree>
    <p:extLst>
      <p:ext uri="{BB962C8B-B14F-4D97-AF65-F5344CB8AC3E}">
        <p14:creationId xmlns:p14="http://schemas.microsoft.com/office/powerpoint/2010/main" val="11274966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734</Words>
  <Application>Microsoft Office PowerPoint</Application>
  <PresentationFormat>画面に合わせる (4:3)</PresentationFormat>
  <Paragraphs>252</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ＭＳ 明朝</vt:lpstr>
      <vt:lpstr>游ゴシック</vt:lpstr>
      <vt:lpstr>游ゴシック Light</vt:lpstr>
      <vt:lpstr>Arial</vt:lpstr>
      <vt:lpstr>Calibri</vt:lpstr>
      <vt:lpstr>Calibri Light</vt:lpstr>
      <vt:lpstr>Office テーマ</vt:lpstr>
      <vt:lpstr>【様式８】</vt:lpstr>
      <vt:lpstr>【様式９】</vt:lpstr>
      <vt:lpstr>【様式１０】</vt:lpstr>
      <vt:lpstr>【様式１１】</vt:lpstr>
      <vt:lpstr>【様式１２】</vt:lpstr>
      <vt:lpstr>【様式１３】</vt:lpstr>
      <vt:lpstr>【様式１４】</vt:lpstr>
      <vt:lpstr>【様式１５】</vt:lpstr>
      <vt:lpstr>【様式１６】</vt:lpstr>
      <vt:lpstr>【様式１７】</vt:lpstr>
      <vt:lpstr>【様式１８】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芝山町 石橋 佑介</dc:creator>
  <cp:lastModifiedBy>芝山町 石橋 佑介</cp:lastModifiedBy>
  <cp:revision>14</cp:revision>
  <cp:lastPrinted>2024-10-03T02:30:47Z</cp:lastPrinted>
  <dcterms:created xsi:type="dcterms:W3CDTF">2024-10-02T09:01:10Z</dcterms:created>
  <dcterms:modified xsi:type="dcterms:W3CDTF">2024-10-03T02:56:31Z</dcterms:modified>
</cp:coreProperties>
</file>